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63" r:id="rId10"/>
    <p:sldId id="264" r:id="rId11"/>
    <p:sldId id="265" r:id="rId12"/>
    <p:sldId id="258" r:id="rId13"/>
    <p:sldId id="266" r:id="rId14"/>
    <p:sldId id="267" r:id="rId15"/>
    <p:sldId id="268" r:id="rId16"/>
    <p:sldId id="269" r:id="rId17"/>
    <p:sldId id="270" r:id="rId18"/>
    <p:sldId id="271" r:id="rId19"/>
    <p:sldId id="286" r:id="rId20"/>
    <p:sldId id="287" r:id="rId21"/>
    <p:sldId id="272" r:id="rId22"/>
    <p:sldId id="273" r:id="rId23"/>
    <p:sldId id="274" r:id="rId24"/>
    <p:sldId id="275" r:id="rId25"/>
    <p:sldId id="276" r:id="rId26"/>
    <p:sldId id="277" r:id="rId27"/>
    <p:sldId id="288" r:id="rId28"/>
    <p:sldId id="289" r:id="rId29"/>
    <p:sldId id="290" r:id="rId30"/>
    <p:sldId id="291" r:id="rId31"/>
    <p:sldId id="292" r:id="rId32"/>
    <p:sldId id="293" r:id="rId33"/>
    <p:sldId id="294" r:id="rId34"/>
    <p:sldId id="295" r:id="rId35"/>
    <p:sldId id="296" r:id="rId36"/>
    <p:sldId id="297" r:id="rId37"/>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60"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BBC0DFF-E8D5-434C-B82D-B720977357EB}" type="datetimeFigureOut">
              <a:rPr lang="ms-MY" smtClean="0"/>
              <a:t>05/03/2015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EFAFF08-AA5F-46E9-9CE5-9571422615D0}" type="slidenum">
              <a:rPr lang="ms-MY" smtClean="0"/>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BBC0DFF-E8D5-434C-B82D-B720977357EB}" type="datetimeFigureOut">
              <a:rPr lang="ms-MY" smtClean="0"/>
              <a:t>05/03/2015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EFAFF08-AA5F-46E9-9CE5-9571422615D0}" type="slidenum">
              <a:rPr lang="ms-MY" smtClean="0"/>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BBC0DFF-E8D5-434C-B82D-B720977357EB}" type="datetimeFigureOut">
              <a:rPr lang="ms-MY" smtClean="0"/>
              <a:t>05/03/2015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EFAFF08-AA5F-46E9-9CE5-9571422615D0}" type="slidenum">
              <a:rPr lang="ms-MY" smtClean="0"/>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874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528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10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3/5/2015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688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3/5/2015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1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3/5/2015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294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3/5/2015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691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3/5/2015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39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BBC0DFF-E8D5-434C-B82D-B720977357EB}" type="datetimeFigureOut">
              <a:rPr lang="ms-MY" smtClean="0"/>
              <a:t>05/03/2015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EFAFF08-AA5F-46E9-9CE5-9571422615D0}" type="slidenum">
              <a:rPr lang="ms-MY" smtClean="0"/>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3/5/2015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184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54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188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05/03/2015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58327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05/03/2015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46596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05/03/2015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6926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05/03/2015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81252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05/03/2015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961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05/03/2015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31174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05/03/2015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8777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BC0DFF-E8D5-434C-B82D-B720977357EB}" type="datetimeFigureOut">
              <a:rPr lang="ms-MY" smtClean="0"/>
              <a:t>05/03/2015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EFAFF08-AA5F-46E9-9CE5-9571422615D0}" type="slidenum">
              <a:rPr lang="ms-MY" smtClean="0"/>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05/03/2015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26666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05/03/2015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56114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05/03/2015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25891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05/03/2015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33981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BBC0DFF-E8D5-434C-B82D-B720977357EB}" type="datetimeFigureOut">
              <a:rPr lang="ms-MY" smtClean="0"/>
              <a:t>05/03/2015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8EFAFF08-AA5F-46E9-9CE5-9571422615D0}" type="slidenum">
              <a:rPr lang="ms-MY" smtClean="0"/>
              <a:t>‹#›</a:t>
            </a:fld>
            <a:endParaRPr lang="ms-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BBC0DFF-E8D5-434C-B82D-B720977357EB}" type="datetimeFigureOut">
              <a:rPr lang="ms-MY" smtClean="0"/>
              <a:t>05/03/2015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8EFAFF08-AA5F-46E9-9CE5-9571422615D0}" type="slidenum">
              <a:rPr lang="ms-MY" smtClean="0"/>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BBC0DFF-E8D5-434C-B82D-B720977357EB}" type="datetimeFigureOut">
              <a:rPr lang="ms-MY" smtClean="0"/>
              <a:t>05/03/2015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8EFAFF08-AA5F-46E9-9CE5-9571422615D0}" type="slidenum">
              <a:rPr lang="ms-MY" smtClean="0"/>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C0DFF-E8D5-434C-B82D-B720977357EB}" type="datetimeFigureOut">
              <a:rPr lang="ms-MY" smtClean="0"/>
              <a:t>05/03/2015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8EFAFF08-AA5F-46E9-9CE5-9571422615D0}" type="slidenum">
              <a:rPr lang="ms-MY" smtClean="0"/>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C0DFF-E8D5-434C-B82D-B720977357EB}" type="datetimeFigureOut">
              <a:rPr lang="ms-MY" smtClean="0"/>
              <a:t>05/03/2015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8EFAFF08-AA5F-46E9-9CE5-9571422615D0}" type="slidenum">
              <a:rPr lang="ms-MY" smtClean="0"/>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C0DFF-E8D5-434C-B82D-B720977357EB}" type="datetimeFigureOut">
              <a:rPr lang="ms-MY" smtClean="0"/>
              <a:t>05/03/2015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8EFAFF08-AA5F-46E9-9CE5-9571422615D0}" type="slidenum">
              <a:rPr lang="ms-MY" smtClean="0"/>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C0DFF-E8D5-434C-B82D-B720977357EB}" type="datetimeFigureOut">
              <a:rPr lang="ms-MY" smtClean="0"/>
              <a:t>05/03/2015</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AFF08-AA5F-46E9-9CE5-9571422615D0}" type="slidenum">
              <a:rPr lang="ms-MY" smtClean="0"/>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2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05/03/2015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939596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78246" y="2948751"/>
            <a:ext cx="7654194" cy="1200329"/>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Setiap</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ahli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masjid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berlumba-lumba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untuk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menyemai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meyuburkan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sifat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kasih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sayang</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79512" y="188640"/>
            <a:ext cx="8784976"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Masjid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faktor</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terpenting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membina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bersatu</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penyayang</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878246" y="1661899"/>
            <a:ext cx="7654194" cy="830997"/>
          </a:xfrm>
          <a:prstGeom prst="rect">
            <a:avLst/>
          </a:prstGeom>
          <a:solidFill>
            <a:schemeClr val="accent2">
              <a:lumMod val="50000"/>
              <a:alpha val="64000"/>
            </a:scheme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ruang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unsur-unsur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negatif</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perpecahan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899592" y="4542219"/>
            <a:ext cx="7704856" cy="830997"/>
          </a:xfrm>
          <a:prstGeom prst="rect">
            <a:avLst/>
          </a:prstGeom>
          <a:solidFill>
            <a:srgbClr val="7030A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Bersama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menjulang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prinsip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kesatuan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ummah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sangat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patuh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Taala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8081" y="253097"/>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Anbiya</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92:</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565465"/>
            <a:ext cx="8991600" cy="1200329"/>
          </a:xfrm>
          <a:prstGeom prst="rect">
            <a:avLst/>
          </a:prstGeom>
          <a:solidFill>
            <a:srgbClr val="0070C0">
              <a:alpha val="45000"/>
            </a:srgbClr>
          </a:solidFill>
        </p:spPr>
        <p:txBody>
          <a:bodyPr wrap="square">
            <a:spAutoFit/>
          </a:bodyPr>
          <a:lstStyle/>
          <a:p>
            <a:pPr algn="ct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agama Islam inilah agama kamu, agama yang satu asas pokoknya, dan Akulah Tuhan kamu; maka sembahlah kamu akan Daku.”</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251520" y="1942380"/>
            <a:ext cx="8534399" cy="830997"/>
          </a:xfrm>
          <a:prstGeom prst="rect">
            <a:avLst/>
          </a:prstGeom>
          <a:solidFill>
            <a:schemeClr val="bg1">
              <a:alpha val="40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هَذِهِ أُمَّتُكُمْ أُمَّةً وَاحِدَةً وَأَنَا رَبُّكُمْ فَاعْبُدُونِ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094685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55576" y="1735648"/>
            <a:ext cx="7468727" cy="830997"/>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Sebilangan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masjid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cuba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diimarahkan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merealisasikan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peranan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masjid</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45549" y="365755"/>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Suasana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Masjid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395536" y="2958043"/>
            <a:ext cx="3168352" cy="830997"/>
          </a:xfrm>
          <a:prstGeom prst="rect">
            <a:avLst/>
          </a:prstGeom>
          <a:solidFill>
            <a:srgbClr val="92D05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Tetapi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amat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dukacita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899592" y="3773938"/>
            <a:ext cx="7508937" cy="1200329"/>
          </a:xfrm>
          <a:prstGeom prst="rect">
            <a:avLst/>
          </a:prstGeom>
          <a:solidFill>
            <a:schemeClr val="accent6">
              <a:lumMod val="75000"/>
              <a:alpha val="64000"/>
            </a:scheme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Penyalahgunaan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masjid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punca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perpecahan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berpuak-puak</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899592" y="5046275"/>
            <a:ext cx="7508938" cy="830997"/>
          </a:xfrm>
          <a:prstGeom prst="rect">
            <a:avLst/>
          </a:prstGeom>
          <a:solidFill>
            <a:srgbClr val="0070C0">
              <a:alpha val="64000"/>
            </a:srgbClr>
          </a:solidFill>
          <a:ln w="38100">
            <a:solidFill>
              <a:schemeClr val="tx1"/>
            </a:solidFill>
          </a:ln>
        </p:spPr>
        <p:txBody>
          <a:bodyPr wrap="square">
            <a:spAutoFit/>
          </a:bodyP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Masjid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seolah-olah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dimiliki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sekelompak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sahaja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094685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52790" y="116632"/>
            <a:ext cx="782992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Titah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KeBawah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Duli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Mulia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Sultan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67544" y="1445875"/>
            <a:ext cx="8208912" cy="1938992"/>
          </a:xfrm>
          <a:prstGeom prst="rect">
            <a:avLst/>
          </a:prstGeom>
          <a:solidFill>
            <a:srgbClr val="00B0F0">
              <a:alpha val="63000"/>
            </a:srgbClr>
          </a:solidFill>
          <a:ln w="38100">
            <a:solidFill>
              <a:schemeClr val="tx1"/>
            </a:solidFill>
          </a:ln>
        </p:spPr>
        <p:txBody>
          <a:bodyPr wrap="square">
            <a:spAutoFit/>
          </a:bodyPr>
          <a:lstStyle/>
          <a:p>
            <a:pPr algn="ct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“…masjid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merupakan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lambang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kesatuan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simbol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perpaduan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umat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Islam.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Kesatuan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perpaduan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hakiki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tentulah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mengatasi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perbezaan-perbezaan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berasaskan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bangsa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warna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kulit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ideologi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politik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467544" y="3443516"/>
            <a:ext cx="8208912" cy="1569660"/>
          </a:xfrm>
          <a:prstGeom prst="rect">
            <a:avLst/>
          </a:prstGeom>
          <a:solidFill>
            <a:srgbClr val="92D050">
              <a:alpha val="63000"/>
            </a:srgbClr>
          </a:solidFill>
          <a:ln w="38100">
            <a:solidFill>
              <a:schemeClr val="tx1"/>
            </a:solidFill>
          </a:ln>
        </p:spPr>
        <p:txBody>
          <a:bodyPr wrap="square">
            <a:spAutoFit/>
          </a:bodyPr>
          <a:lstStyle/>
          <a:p>
            <a:pPr algn="ct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“…masjid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hendaklah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dijadikan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sebagai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institusi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bebas</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pengaruh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politik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kepartian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boleh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membawa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sikap</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berpuak-puak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kalangan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masyarakat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Islam…”</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Oval 5"/>
          <p:cNvSpPr/>
          <p:nvPr/>
        </p:nvSpPr>
        <p:spPr>
          <a:xfrm>
            <a:off x="242088" y="1556792"/>
            <a:ext cx="410702" cy="648072"/>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1</a:t>
            </a:r>
            <a:endParaRPr lang="ms-MY" sz="2800" dirty="0">
              <a:solidFill>
                <a:schemeClr val="accent4">
                  <a:lumMod val="20000"/>
                  <a:lumOff val="80000"/>
                </a:schemeClr>
              </a:solidFill>
            </a:endParaRPr>
          </a:p>
        </p:txBody>
      </p:sp>
      <p:sp>
        <p:nvSpPr>
          <p:cNvPr id="7" name="Rectangle 6"/>
          <p:cNvSpPr/>
          <p:nvPr/>
        </p:nvSpPr>
        <p:spPr>
          <a:xfrm>
            <a:off x="467544" y="5099700"/>
            <a:ext cx="8208912" cy="1569660"/>
          </a:xfrm>
          <a:prstGeom prst="rect">
            <a:avLst/>
          </a:prstGeom>
          <a:solidFill>
            <a:schemeClr val="accent2">
              <a:lumMod val="50000"/>
              <a:alpha val="64000"/>
            </a:schemeClr>
          </a:solidFill>
          <a:ln w="38100">
            <a:solidFill>
              <a:schemeClr val="tx1"/>
            </a:solidFill>
          </a:ln>
        </p:spPr>
        <p:txBody>
          <a:bodyPr wrap="square">
            <a:spAutoFit/>
          </a:bodyPr>
          <a:lstStyle/>
          <a:p>
            <a:pPr algn="ct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“Beta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berharap</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unsur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simbol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melambangkan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politik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kepartian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dibersihkan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masjid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kawasan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sekitarnya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Oval 7"/>
          <p:cNvSpPr/>
          <p:nvPr/>
        </p:nvSpPr>
        <p:spPr>
          <a:xfrm>
            <a:off x="272866" y="3573016"/>
            <a:ext cx="410702" cy="65533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2</a:t>
            </a:r>
            <a:endParaRPr lang="ms-MY" sz="2800" dirty="0">
              <a:solidFill>
                <a:schemeClr val="accent4">
                  <a:lumMod val="20000"/>
                  <a:lumOff val="80000"/>
                </a:schemeClr>
              </a:solidFill>
            </a:endParaRPr>
          </a:p>
        </p:txBody>
      </p:sp>
      <p:sp>
        <p:nvSpPr>
          <p:cNvPr id="9" name="Oval 8"/>
          <p:cNvSpPr/>
          <p:nvPr/>
        </p:nvSpPr>
        <p:spPr>
          <a:xfrm>
            <a:off x="251520" y="5221942"/>
            <a:ext cx="410702" cy="65533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3</a:t>
            </a:r>
            <a:endParaRPr lang="ms-MY" sz="2800" dirty="0">
              <a:solidFill>
                <a:schemeClr val="accent4">
                  <a:lumMod val="20000"/>
                  <a:lumOff val="80000"/>
                </a:schemeClr>
              </a:solidFill>
            </a:endParaRPr>
          </a:p>
        </p:txBody>
      </p:sp>
    </p:spTree>
    <p:extLst>
      <p:ext uri="{BB962C8B-B14F-4D97-AF65-F5344CB8AC3E}">
        <p14:creationId xmlns:p14="http://schemas.microsoft.com/office/powerpoint/2010/main" val="1094685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39552" y="116632"/>
            <a:ext cx="7992888" cy="1015663"/>
          </a:xfrm>
          <a:prstGeom prst="rect">
            <a:avLst/>
          </a:prstGeom>
        </p:spPr>
        <p:txBody>
          <a:bodyPr wrap="square">
            <a:spAutoFit/>
          </a:bodyPr>
          <a:lstStyle/>
          <a:p>
            <a:pPr lvl="0" algn="ctr">
              <a:defRPr/>
            </a:pP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lvl="0" algn="ctr">
              <a:defRPr/>
            </a:pP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At-</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Taubah</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107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108</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251520" y="1689189"/>
            <a:ext cx="8640960" cy="3323987"/>
          </a:xfrm>
          <a:prstGeom prst="rect">
            <a:avLst/>
          </a:prstGeom>
          <a:solidFill>
            <a:schemeClr val="bg1">
              <a:lumMod val="75000"/>
              <a:alpha val="47000"/>
            </a:schemeClr>
          </a:solidFill>
        </p:spPr>
        <p:txBody>
          <a:bodyPr wrap="square">
            <a:spAutoFit/>
          </a:bodyPr>
          <a:lstStyle/>
          <a:p>
            <a:pPr algn="ct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وَالَّذِينَ اتَّخَذُواْ مَسْجِدًا ضِرَارًا وَكُفْرًا وَتَفْرِيقًا بَيْنَ الْمُؤْمِنِينَ وَإِرْصَادًا لِّمَنْ حَارَبَ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 مِن قَبْلُ وَلَيَحْلِفَنَّ إِنْ أَرَدْنَا إِلاَّ الْحُسْنَى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a:t>
            </a: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يَشْهَدُ إِنَّهُمْ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لَكَاذِبُونَ</a:t>
            </a: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a:t>
            </a: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تَقُمْ فِيهِ أَبَدًا لَّمَسْجِدٌ أُسِّسَ عَلَى التَّقْوَى مِنْ أَوَّلِ يَوْمٍ أَحَقُّ أَن تَقُومَ فِيهِ فِيهِ رِجَالٌ يُحِبُّونَ أَن يَتَطَهَّرُواْ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a:t>
            </a: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يُحِبُّ الْمُطَّهِّرِينَ</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094685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980728"/>
            <a:ext cx="9144000" cy="5632311"/>
          </a:xfrm>
          <a:prstGeom prst="rect">
            <a:avLst/>
          </a:prstGeom>
          <a:solidFill>
            <a:srgbClr val="00B0F0">
              <a:alpha val="45000"/>
            </a:srgbClr>
          </a:solidFill>
        </p:spPr>
        <p:txBody>
          <a:bodyPr wrap="square">
            <a:spAutoFit/>
          </a:bodyPr>
          <a:lstStyle/>
          <a:p>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t>
            </a:r>
            <a:r>
              <a:rPr lang="en-US" sz="20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an </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antara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orang-orang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munafik</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juga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ialah</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orang-orang Yang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membina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Masjid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Dengan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tujuan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membahayakan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keselamatan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orang-orang Islam),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menguatkan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keingkaran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Mereka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sendiri</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serta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memecah-belahkan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perpaduan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orang-orang Yang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beriman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juga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untuk</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dijadikan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tempat</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intipan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bagi</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orang Yang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telah</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memerangi</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Allah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RasulNya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sebelum</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itu</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apabila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tujuan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mereka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buruk</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itu</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ketara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mereka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akan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bersumpah</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Dengan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berkata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tidaklah</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Kami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kehendaki</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dengan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mendirikan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Masjid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ini</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melainkan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untuk</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kebaikan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semata-mata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padahal</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Allah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menyaksikan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Bahawa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Sesungguhnya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mereka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adalah</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berdusta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p>
          <a:p>
            <a:r>
              <a:rPr lang="en-US" sz="20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Jangan</a:t>
            </a:r>
            <a:r>
              <a:rPr lang="en-US" sz="20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Engkau</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sembahyang</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di Masjid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itu</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selama-lamanya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kerana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Sesungguhnya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Masjid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Qubaa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Engkau</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bina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Wahai</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Muhammad), Yang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telah</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didirikan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di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atas</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dasar</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taqwa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dari</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mula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wujudnya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sudah</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sepatutnya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Engkau</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sembahyang</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padanya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di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Dalam</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Masjid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itu</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ada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orang-orang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lelaki</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suka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mengambil</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berat</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membersihkan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mensucikan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dirinya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Allah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mengasihi</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orang-orang Yang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membersihkan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diri</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mereka</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zahir</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0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batin</a:t>
            </a:r>
            <a:r>
              <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endParaRPr lang="en-US" sz="20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539552" y="282714"/>
            <a:ext cx="4752528" cy="553998"/>
          </a:xfrm>
          <a:prstGeom prst="rect">
            <a:avLst/>
          </a:prstGeom>
        </p:spPr>
        <p:txBody>
          <a:bodyPr wrap="square">
            <a:spAutoFit/>
          </a:bodyPr>
          <a:lstStyle/>
          <a:p>
            <a:pPr lvl="0" algn="ctr">
              <a:defRPr/>
            </a:pP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Maksudnya</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094685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AutoShape 9"/>
          <p:cNvSpPr>
            <a:spLocks noChangeArrowheads="1"/>
          </p:cNvSpPr>
          <p:nvPr/>
        </p:nvSpPr>
        <p:spPr bwMode="auto">
          <a:xfrm>
            <a:off x="228600"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467544" y="1556792"/>
            <a:ext cx="8388424" cy="4154984"/>
          </a:xfrm>
          <a:prstGeom prst="rect">
            <a:avLst/>
          </a:prstGeom>
          <a:solidFill>
            <a:schemeClr val="accent6">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094685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42054194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871399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14400" y="332656"/>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646995"/>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049777"/>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094685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844824"/>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892967"/>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404664"/>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094685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85720" y="334397"/>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08787"/>
            <a:ext cx="9144000" cy="1938992"/>
          </a:xfrm>
          <a:prstGeom prst="rect">
            <a:avLst/>
          </a:prstGeom>
          <a:solidFill>
            <a:schemeClr val="accent6">
              <a:lumMod val="75000"/>
              <a:alpha val="22000"/>
            </a:schemeClr>
          </a:solidFill>
          <a:ln>
            <a:noFill/>
          </a:ln>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 سَريكَ</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772778"/>
            <a:ext cx="9144000" cy="2246769"/>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094685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28610" y="188640"/>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34251"/>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وَصَحْبِه.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420269"/>
            <a:ext cx="9144000" cy="1384995"/>
          </a:xfrm>
          <a:prstGeom prst="rect">
            <a:avLst/>
          </a:prstGeom>
          <a:solidFill>
            <a:srgbClr val="00B0F0">
              <a:alpha val="35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094685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600200" y="399787"/>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056513"/>
            <a:ext cx="9144000" cy="1532727"/>
          </a:xfrm>
          <a:prstGeom prst="rect">
            <a:avLst/>
          </a:prstGeom>
          <a:solidFill>
            <a:srgbClr val="00B0F0">
              <a:alpha val="39000"/>
            </a:srgbClr>
          </a:solidFill>
          <a:ln w="57150">
            <a:noFill/>
          </a:ln>
        </p:spPr>
        <p:txBody>
          <a:bodyPr wrap="square">
            <a:spAutoFit/>
          </a:bodyPr>
          <a:lstStyle/>
          <a:p>
            <a:pPr lvl="0" algn="ctr" defTabSz="1022350">
              <a:lnSpc>
                <a:spcPct val="90000"/>
              </a:lnSpc>
              <a:spcBef>
                <a:spcPct val="0"/>
              </a:spcBef>
              <a:spcAft>
                <a:spcPct val="35000"/>
              </a:spcAft>
            </a:pP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Bertakwa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ketahuilah</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bahawa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saudara-saudara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bertanggungjawab</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terhadap</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pengimarahan</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masjid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apa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saudara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lakukan</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bagi</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mengimarahkannya</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en-MY"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323528" y="1780713"/>
            <a:ext cx="8388424" cy="1754326"/>
          </a:xfrm>
          <a:prstGeom prst="rect">
            <a:avLst/>
          </a:prstGeom>
          <a:solidFill>
            <a:schemeClr val="accent6">
              <a:lumMod val="75000"/>
              <a:alpha val="24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تَعَالَى وَاعْلَمُوا أَنَّكُم مَسْؤُولُوْنَ عَنْ عِمَارَةِ مَسَاجِدِكُمْ وَمَا قُمْتُمْ بِها.</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094685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475656" y="404664"/>
            <a:ext cx="6048672" cy="553998"/>
          </a:xfrm>
          <a:prstGeom prst="rect">
            <a:avLst/>
          </a:prstGeom>
        </p:spPr>
        <p:txBody>
          <a:bodyPr wrap="square">
            <a:spAutoFit/>
          </a:bodyPr>
          <a:lstStyle/>
          <a:p>
            <a:pPr lvl="0" algn="ct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Pesanan</a:t>
            </a:r>
            <a:r>
              <a:rPr lang="en-US" sz="30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takwa</a:t>
            </a:r>
            <a:endParaRPr lang="en-US" sz="3000" b="1" dirty="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Freeform 3"/>
          <p:cNvSpPr/>
          <p:nvPr/>
        </p:nvSpPr>
        <p:spPr>
          <a:xfrm>
            <a:off x="1824481" y="1966774"/>
            <a:ext cx="5483823" cy="1534234"/>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38100" cap="flat" cmpd="sng" algn="ctr">
            <a:solidFill>
              <a:srgbClr val="FF66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Bertakwa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bertanggungjawablah</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terhadap</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pengimarahan</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masjid.</a:t>
            </a:r>
            <a:endParaRPr kumimoji="0" lang="en-MY" sz="2400" b="1"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5" name="Freeform 4"/>
          <p:cNvSpPr/>
          <p:nvPr/>
        </p:nvSpPr>
        <p:spPr>
          <a:xfrm>
            <a:off x="1570288" y="4171713"/>
            <a:ext cx="5976664" cy="1057487"/>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70C0">
                  <a:tint val="50000"/>
                  <a:satMod val="300000"/>
                </a:srgbClr>
              </a:gs>
              <a:gs pos="35000">
                <a:srgbClr val="0070C0">
                  <a:tint val="37000"/>
                  <a:satMod val="300000"/>
                </a:srgbClr>
              </a:gs>
              <a:gs pos="100000">
                <a:srgbClr val="0070C0">
                  <a:tint val="15000"/>
                  <a:satMod val="350000"/>
                </a:srgbClr>
              </a:gs>
            </a:gsLst>
            <a:lin ang="16200000" scaled="1"/>
          </a:gradFill>
          <a:ln w="38100" cap="flat" cmpd="sng" algn="ctr">
            <a:solidFill>
              <a:srgbClr val="0070C0">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ms-MY"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Mengenang kembali jasa dan perjuangan Rasulullah SAW yang membawa ajaran Islam </a:t>
            </a:r>
            <a:endParaRPr kumimoji="0" lang="en-MY" sz="2400" b="1" i="0" u="none" strike="noStrike" kern="1200" cap="none" spc="0" normalizeH="0" baseline="0" noProof="0"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uLnTx/>
              <a:uFillTx/>
              <a:latin typeface="Arial"/>
            </a:endParaRPr>
          </a:p>
        </p:txBody>
      </p:sp>
      <p:sp>
        <p:nvSpPr>
          <p:cNvPr id="6" name="Right Arrow 5"/>
          <p:cNvSpPr/>
          <p:nvPr/>
        </p:nvSpPr>
        <p:spPr>
          <a:xfrm rot="5400000">
            <a:off x="1473661" y="3652470"/>
            <a:ext cx="1008112" cy="75045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094685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4" y="138955"/>
            <a:ext cx="9242426" cy="66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685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46351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89653"/>
            <a:ext cx="9144000" cy="4585871"/>
          </a:xfrm>
          <a:prstGeom prst="rect">
            <a:avLst/>
          </a:prstGeom>
          <a:no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a:solidFill>
                  <a:prstClr val="black"/>
                </a:solidFill>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3069359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5" name="Rectangle 4"/>
          <p:cNvSpPr/>
          <p:nvPr/>
        </p:nvSpPr>
        <p:spPr>
          <a:xfrm>
            <a:off x="179512" y="1750164"/>
            <a:ext cx="8784976" cy="2123658"/>
          </a:xfrm>
          <a:prstGeom prst="rect">
            <a:avLst/>
          </a:prstGeom>
        </p:spPr>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35496" y="4077072"/>
            <a:ext cx="8991600" cy="2677656"/>
          </a:xfrm>
          <a:prstGeom prst="rect">
            <a:avLst/>
          </a:prstGeom>
          <a:solidFill>
            <a:srgbClr val="00B0F0">
              <a:alpha val="43000"/>
            </a:srgbClr>
          </a:solidFill>
        </p:spPr>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871097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588751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038473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66696" y="341362"/>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07773"/>
            <a:ext cx="9144000" cy="1938992"/>
          </a:xfrm>
          <a:prstGeom prst="rect">
            <a:avLst/>
          </a:prstGeom>
          <a:solidFill>
            <a:schemeClr val="accent6">
              <a:lumMod val="5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134559"/>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094685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711836"/>
            <a:ext cx="8572527" cy="4093428"/>
          </a:xfrm>
          <a:prstGeom prst="rect">
            <a:avLst/>
          </a:prstGeom>
          <a:noFill/>
          <a:ln w="9525">
            <a:noFill/>
            <a:miter lim="800000"/>
            <a:headEnd/>
            <a:tailEnd/>
          </a:ln>
          <a:effectLst>
            <a:prstShdw prst="shdw17" dist="17961" dir="2700000">
              <a:schemeClr val="bg2"/>
            </a:prstShdw>
          </a:effectLst>
        </p:spPr>
        <p:txBody>
          <a:bodyPr wrap="square">
            <a:spAutoFit/>
          </a:bodyPr>
          <a:lstStyle/>
          <a:p>
            <a:pPr algn="ct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ampunilah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ibubapa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yang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kasihi</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masukkanlah</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orang-orang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dikurniakan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barakah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hinggan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kurniakanlah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taufik</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hidayah</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ahli</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keluarga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seluruhnya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agar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sentiasa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berpegang</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teguh</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dengan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ajaran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dibawa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oleh</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baginda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 </a:t>
            </a:r>
            <a:endParaRPr lang="ms-MY"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958104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179512" y="1196752"/>
            <a:ext cx="8735886" cy="5693866"/>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endPar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4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rtl="1">
              <a:defRPr/>
            </a:pPr>
            <a:r>
              <a:rPr lang="ar-SA"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2483384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874039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Tree>
    <p:extLst>
      <p:ext uri="{BB962C8B-B14F-4D97-AF65-F5344CB8AC3E}">
        <p14:creationId xmlns:p14="http://schemas.microsoft.com/office/powerpoint/2010/main" val="12334833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24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27584" y="175787"/>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2008" y="1661821"/>
            <a:ext cx="8964488"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ءَالِهِ وَصَحْبِهِ.</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492277"/>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094685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95400" y="382305"/>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32048" y="2143596"/>
            <a:ext cx="8316416" cy="830997"/>
          </a:xfrm>
          <a:prstGeom prst="rect">
            <a:avLst/>
          </a:prstGeom>
          <a:solidFill>
            <a:schemeClr val="accent6">
              <a:lumMod val="50000"/>
              <a:alpha val="27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 تَمُوْتُنَّ إِلاَّ وَأَنْتُمْ مُسْلِمُون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70737"/>
            <a:ext cx="9144000" cy="1246495"/>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Allah</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sebenar-benarnya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janganlah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melainkan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dalam</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keadaan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seorang</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Islam.</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1094685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83568" y="388048"/>
            <a:ext cx="7623659" cy="553998"/>
          </a:xfrm>
          <a:prstGeom prst="rect">
            <a:avLst/>
          </a:prstGeom>
        </p:spPr>
        <p:txBody>
          <a:bodyPr wrap="square">
            <a:spAutoFit/>
          </a:bodyPr>
          <a:lstStyle/>
          <a:p>
            <a:pPr lvl="0" algn="ct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Kemuliaan</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dan</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kehormatan</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Masjid </a:t>
            </a:r>
            <a:endParaRPr lang="en-US" sz="3000" b="1" dirty="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467544" y="4276480"/>
            <a:ext cx="8296623" cy="114496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Ruang</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suci</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bagi</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mewujudkan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suasana</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saling</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berkenalan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berkasih</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sayang</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5" name="Rectangle 4"/>
          <p:cNvSpPr/>
          <p:nvPr/>
        </p:nvSpPr>
        <p:spPr>
          <a:xfrm>
            <a:off x="395536" y="2009462"/>
            <a:ext cx="8424936" cy="936104"/>
          </a:xfrm>
          <a:prstGeom prst="rect">
            <a:avLst/>
          </a:prstGeom>
          <a:solidFill>
            <a:srgbClr val="92D050"/>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Tempat</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sujud</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bermunajat</a:t>
            </a: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6" name="Freeform 7"/>
          <p:cNvSpPr/>
          <p:nvPr/>
        </p:nvSpPr>
        <p:spPr>
          <a:xfrm>
            <a:off x="392813" y="3040140"/>
            <a:ext cx="8427659" cy="1092324"/>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p:spPr>
        <p:txBody>
          <a:bodyPr spcFirstLastPara="0" vert="horz" wrap="square" lIns="220802" tIns="220802" rIns="220802" bIns="220802" numCol="1" spcCol="1270" anchor="ctr" anchorCtr="0">
            <a:noAutofit/>
          </a:bodyPr>
          <a:lstStyle/>
          <a:p>
            <a:pPr lvl="0" algn="ctr" defTabSz="1377950">
              <a:lnSpc>
                <a:spcPct val="90000"/>
              </a:lnSpc>
              <a:spcBef>
                <a:spcPct val="0"/>
              </a:spcBef>
              <a:spcAft>
                <a:spcPct val="35000"/>
              </a:spcAft>
            </a:pPr>
            <a:r>
              <a:rPr lang="sv-SE" sz="24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Sebagai pelindung atau payung yang menjamin kesejahteraan Ummah</a:t>
            </a:r>
            <a:endParaRPr kumimoji="0" lang="en-MY" sz="24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7" name="Right Arrow 6"/>
          <p:cNvSpPr/>
          <p:nvPr/>
        </p:nvSpPr>
        <p:spPr>
          <a:xfrm rot="5400000">
            <a:off x="7113084" y="4471700"/>
            <a:ext cx="880711" cy="2362480"/>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MY">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094685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8" y="363748"/>
            <a:ext cx="7643866" cy="553998"/>
          </a:xfrm>
          <a:prstGeom prst="rect">
            <a:avLst/>
          </a:prstGeom>
        </p:spPr>
        <p:txBody>
          <a:bodyPr wrap="square">
            <a:spAutoFit/>
          </a:bodyPr>
          <a:lstStyle/>
          <a:p>
            <a:pPr algn="ctr">
              <a:defRPr/>
            </a:pP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30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0" y="4820959"/>
            <a:ext cx="9144000" cy="1200329"/>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Seorang</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itu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saudara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lain;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menganiyanya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membiarkan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saudaranya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itu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dizalimi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79512" y="2165689"/>
            <a:ext cx="8784976" cy="1415772"/>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الْمُسْلِمُ أَخُو الْمُسْلِمُ لاَ يَظْلِمُهُ وَلاَ يُسْلِمُهُ.     </a:t>
            </a:r>
            <a:endParaRPr lang="ms-MY"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3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(متفق عليه)</a:t>
            </a:r>
            <a:endParaRPr lang="ms-MY" sz="3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094685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7504" y="176733"/>
            <a:ext cx="8928992"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Masjid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mendidik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budaya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saling</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menghormati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menyayangi</a:t>
            </a:r>
            <a:r>
              <a:rPr lang="ar-SA"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239527" y="4221088"/>
            <a:ext cx="7004881" cy="769441"/>
          </a:xfrm>
          <a:prstGeom prst="rect">
            <a:avLst/>
          </a:prstGeom>
          <a:solidFill>
            <a:schemeClr val="accent6">
              <a:lumMod val="75000"/>
              <a:alpha val="64000"/>
            </a:schemeClr>
          </a:solidFill>
          <a:ln w="38100">
            <a:solidFill>
              <a:schemeClr val="tx1"/>
            </a:solidFill>
          </a:ln>
        </p:spPr>
        <p:txBody>
          <a:bodyPr wrap="square">
            <a:spAutoFit/>
          </a:bodyPr>
          <a:lstStyle/>
          <a:p>
            <a:pPr algn="ct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wujud</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rasa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kekitaan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kesatuan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akrab</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827584" y="2625005"/>
            <a:ext cx="2664296" cy="615553"/>
          </a:xfrm>
          <a:prstGeom prst="rect">
            <a:avLst/>
          </a:prstGeom>
          <a:solidFill>
            <a:srgbClr val="92D050">
              <a:alpha val="63000"/>
            </a:srgbClr>
          </a:solidFill>
          <a:ln w="38100">
            <a:solidFill>
              <a:schemeClr val="tx1"/>
            </a:solidFill>
          </a:ln>
        </p:spPr>
        <p:txBody>
          <a:bodyPr wrap="square">
            <a:spAutoFit/>
          </a:bodyPr>
          <a:lstStyle/>
          <a:p>
            <a:pPr algn="ctr"/>
            <a:endParaRPr lang="en-US" sz="11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Pemimpin</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3419872" y="2280938"/>
            <a:ext cx="2468646" cy="769441"/>
          </a:xfrm>
          <a:prstGeom prst="rect">
            <a:avLst/>
          </a:prstGeom>
          <a:solidFill>
            <a:srgbClr val="00B0F0">
              <a:alpha val="63000"/>
            </a:srgbClr>
          </a:solidFill>
          <a:ln w="38100">
            <a:solidFill>
              <a:schemeClr val="tx1"/>
            </a:solidFill>
          </a:ln>
        </p:spPr>
        <p:txBody>
          <a:bodyPr wrap="square">
            <a:spAutoFit/>
          </a:bodyPr>
          <a:lstStyle/>
          <a:p>
            <a:pPr algn="ct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SALING MENGASIHI</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5868144" y="1906086"/>
            <a:ext cx="2664296" cy="430887"/>
          </a:xfrm>
          <a:prstGeom prst="rect">
            <a:avLst/>
          </a:prstGeom>
          <a:solidFill>
            <a:srgbClr val="92D050">
              <a:alpha val="63000"/>
            </a:srgbClr>
          </a:solidFill>
          <a:ln w="38100">
            <a:solidFill>
              <a:schemeClr val="tx1"/>
            </a:solidFill>
          </a:ln>
        </p:spPr>
        <p:txBody>
          <a:bodyPr wrap="square">
            <a:spAutoFit/>
          </a:bodyPr>
          <a:lstStyle/>
          <a:p>
            <a:pPr algn="ct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muda</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827584" y="1824645"/>
            <a:ext cx="2664296" cy="769441"/>
          </a:xfrm>
          <a:prstGeom prst="rect">
            <a:avLst/>
          </a:prstGeom>
          <a:solidFill>
            <a:srgbClr val="92D050">
              <a:alpha val="63000"/>
            </a:srgbClr>
          </a:solidFill>
          <a:ln w="38100">
            <a:solidFill>
              <a:schemeClr val="tx1"/>
            </a:solidFill>
          </a:ln>
        </p:spPr>
        <p:txBody>
          <a:bodyPr wrap="square">
            <a:spAutoFit/>
          </a:bodyPr>
          <a:lstStyle/>
          <a:p>
            <a:pPr algn="ct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 </a:t>
            </a:r>
            <a:endPar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dewasa</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Curved Down Arrow 8"/>
          <p:cNvSpPr/>
          <p:nvPr/>
        </p:nvSpPr>
        <p:spPr>
          <a:xfrm>
            <a:off x="3131840" y="1256853"/>
            <a:ext cx="3096344" cy="1152128"/>
          </a:xfrm>
          <a:prstGeom prst="curvedDownArrow">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ms-MY">
              <a:solidFill>
                <a:schemeClr val="tx1"/>
              </a:solidFill>
            </a:endParaRPr>
          </a:p>
        </p:txBody>
      </p:sp>
      <p:sp>
        <p:nvSpPr>
          <p:cNvPr id="10" name="Rectangle 9"/>
          <p:cNvSpPr/>
          <p:nvPr/>
        </p:nvSpPr>
        <p:spPr>
          <a:xfrm>
            <a:off x="5868144" y="3223716"/>
            <a:ext cx="2664296" cy="769441"/>
          </a:xfrm>
          <a:prstGeom prst="rect">
            <a:avLst/>
          </a:prstGeom>
          <a:solidFill>
            <a:srgbClr val="92D050">
              <a:alpha val="63000"/>
            </a:srgbClr>
          </a:solidFill>
          <a:ln w="38100">
            <a:solidFill>
              <a:schemeClr val="tx1"/>
            </a:solidFill>
          </a:ln>
        </p:spPr>
        <p:txBody>
          <a:bodyPr wrap="square">
            <a:spAutoFit/>
          </a:bodyPr>
          <a:lstStyle/>
          <a:p>
            <a:pPr algn="ct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susah</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ectangle 10"/>
          <p:cNvSpPr/>
          <p:nvPr/>
        </p:nvSpPr>
        <p:spPr>
          <a:xfrm>
            <a:off x="827584" y="3273077"/>
            <a:ext cx="2664296" cy="769441"/>
          </a:xfrm>
          <a:prstGeom prst="rect">
            <a:avLst/>
          </a:prstGeom>
          <a:solidFill>
            <a:srgbClr val="92D050">
              <a:alpha val="63000"/>
            </a:srgbClr>
          </a:solidFill>
          <a:ln w="38100">
            <a:solidFill>
              <a:schemeClr val="tx1"/>
            </a:solidFill>
          </a:ln>
        </p:spPr>
        <p:txBody>
          <a:bodyPr wrap="square">
            <a:spAutoFit/>
          </a:bodyPr>
          <a:lstStyle/>
          <a:p>
            <a:pPr algn="ct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berada</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Rectangle 11"/>
          <p:cNvSpPr/>
          <p:nvPr/>
        </p:nvSpPr>
        <p:spPr>
          <a:xfrm>
            <a:off x="5868144" y="2408981"/>
            <a:ext cx="2664296" cy="769441"/>
          </a:xfrm>
          <a:prstGeom prst="rect">
            <a:avLst/>
          </a:prstGeom>
          <a:solidFill>
            <a:srgbClr val="92D050">
              <a:alpha val="63000"/>
            </a:srgbClr>
          </a:solidFill>
          <a:ln w="38100">
            <a:solidFill>
              <a:schemeClr val="tx1"/>
            </a:solidFill>
          </a:ln>
        </p:spPr>
        <p:txBody>
          <a:bodyPr wrap="square">
            <a:spAutoFit/>
          </a:bodyPr>
          <a:lstStyle/>
          <a:p>
            <a:pPr algn="ct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 </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dipimpin</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3" name="Curved Down Arrow 12"/>
          <p:cNvSpPr/>
          <p:nvPr/>
        </p:nvSpPr>
        <p:spPr>
          <a:xfrm rot="10800000">
            <a:off x="3097522" y="2918512"/>
            <a:ext cx="3096344" cy="1152128"/>
          </a:xfrm>
          <a:prstGeom prst="curvedDownArrow">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ms-MY">
              <a:solidFill>
                <a:schemeClr val="tx1"/>
              </a:solidFill>
            </a:endParaRPr>
          </a:p>
        </p:txBody>
      </p:sp>
      <p:sp>
        <p:nvSpPr>
          <p:cNvPr id="14" name="Explosion 1 13"/>
          <p:cNvSpPr/>
          <p:nvPr/>
        </p:nvSpPr>
        <p:spPr>
          <a:xfrm>
            <a:off x="2555776" y="5577333"/>
            <a:ext cx="3888432" cy="1236043"/>
          </a:xfrm>
          <a:prstGeom prst="irregularSeal1">
            <a:avLst/>
          </a:prstGeom>
          <a:solidFill>
            <a:srgbClr val="7030A0"/>
          </a:solidFill>
          <a:ln>
            <a:solidFill>
              <a:schemeClr val="bg1"/>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erkongsi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kesyukuran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5" name="Explosion 1 14"/>
          <p:cNvSpPr/>
          <p:nvPr/>
        </p:nvSpPr>
        <p:spPr>
          <a:xfrm>
            <a:off x="4532281" y="4929261"/>
            <a:ext cx="3784135" cy="1152128"/>
          </a:xfrm>
          <a:prstGeom prst="irregularSeal1">
            <a:avLst/>
          </a:prstGeom>
          <a:solidFill>
            <a:srgbClr val="7030A0"/>
          </a:solidFill>
          <a:ln>
            <a:solidFill>
              <a:schemeClr val="bg1"/>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Saling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membantu</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6" name="Explosion 1 15"/>
          <p:cNvSpPr/>
          <p:nvPr/>
        </p:nvSpPr>
        <p:spPr>
          <a:xfrm>
            <a:off x="1043608" y="4929261"/>
            <a:ext cx="3821051" cy="924197"/>
          </a:xfrm>
          <a:prstGeom prst="irregularSeal1">
            <a:avLst/>
          </a:prstGeom>
          <a:solidFill>
            <a:srgbClr val="7030A0"/>
          </a:solidFill>
          <a:ln>
            <a:solidFill>
              <a:schemeClr val="bg1"/>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Saling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cakna</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094685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1215</Words>
  <Application>Microsoft Office PowerPoint</Application>
  <PresentationFormat>On-screen Show (4:3)</PresentationFormat>
  <Paragraphs>114</Paragraphs>
  <Slides>34</Slides>
  <Notes>0</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wanshahril</cp:lastModifiedBy>
  <cp:revision>6</cp:revision>
  <dcterms:created xsi:type="dcterms:W3CDTF">2015-03-02T04:31:45Z</dcterms:created>
  <dcterms:modified xsi:type="dcterms:W3CDTF">2015-03-05T08:22:00Z</dcterms:modified>
</cp:coreProperties>
</file>